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0"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59" r:id="rId23"/>
    <p:sldId id="261" r:id="rId24"/>
    <p:sldId id="262" r:id="rId25"/>
    <p:sldId id="263" r:id="rId26"/>
    <p:sldId id="264" r:id="rId27"/>
    <p:sldId id="265" r:id="rId28"/>
    <p:sldId id="266" r:id="rId29"/>
    <p:sldId id="267" r:id="rId30"/>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81" d="100"/>
          <a:sy n="81" d="100"/>
        </p:scale>
        <p:origin x="-83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376703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389450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125573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91807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216576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878B3C47-F352-4013-900D-52E549DD0752}" type="datetimeFigureOut">
              <a:rPr lang="ar-IQ" smtClean="0"/>
              <a:t>1445-10-20</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422619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878B3C47-F352-4013-900D-52E549DD0752}" type="datetimeFigureOut">
              <a:rPr lang="ar-IQ" smtClean="0"/>
              <a:t>1445-10-20</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170525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878B3C47-F352-4013-900D-52E549DD0752}" type="datetimeFigureOut">
              <a:rPr lang="ar-IQ" smtClean="0"/>
              <a:t>1445-10-20</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2050197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78B3C47-F352-4013-900D-52E549DD0752}" type="datetimeFigureOut">
              <a:rPr lang="ar-IQ" smtClean="0"/>
              <a:t>1445-10-20</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235611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878B3C47-F352-4013-900D-52E549DD0752}" type="datetimeFigureOut">
              <a:rPr lang="ar-IQ" smtClean="0"/>
              <a:t>1445-10-20</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16825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878B3C47-F352-4013-900D-52E549DD0752}" type="datetimeFigureOut">
              <a:rPr lang="ar-IQ" smtClean="0"/>
              <a:t>1445-10-20</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1216A142-3F72-4E57-917A-A26B2F2A99DB}" type="slidenum">
              <a:rPr lang="ar-IQ" smtClean="0"/>
              <a:t>‹#›</a:t>
            </a:fld>
            <a:endParaRPr lang="ar-IQ"/>
          </a:p>
        </p:txBody>
      </p:sp>
    </p:spTree>
    <p:extLst>
      <p:ext uri="{BB962C8B-B14F-4D97-AF65-F5344CB8AC3E}">
        <p14:creationId xmlns:p14="http://schemas.microsoft.com/office/powerpoint/2010/main" val="24851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78B3C47-F352-4013-900D-52E549DD0752}" type="datetimeFigureOut">
              <a:rPr lang="ar-IQ" smtClean="0"/>
              <a:t>1445-10-20</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216A142-3F72-4E57-917A-A26B2F2A99DB}" type="slidenum">
              <a:rPr lang="ar-IQ" smtClean="0"/>
              <a:t>‹#›</a:t>
            </a:fld>
            <a:endParaRPr lang="ar-IQ"/>
          </a:p>
        </p:txBody>
      </p:sp>
    </p:spTree>
    <p:extLst>
      <p:ext uri="{BB962C8B-B14F-4D97-AF65-F5344CB8AC3E}">
        <p14:creationId xmlns:p14="http://schemas.microsoft.com/office/powerpoint/2010/main" val="3124230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1219201" y="1981200"/>
            <a:ext cx="7239000" cy="1589405"/>
          </a:xfrm>
          <a:prstGeom prst="roundRect">
            <a:avLst>
              <a:gd name="adj" fmla="val 16667"/>
            </a:avLst>
          </a:prstGeom>
          <a:gradFill rotWithShape="0">
            <a:gsLst>
              <a:gs pos="0">
                <a:schemeClr val="accent3">
                  <a:lumMod val="60000"/>
                  <a:lumOff val="40000"/>
                </a:schemeClr>
              </a:gs>
              <a:gs pos="50000">
                <a:schemeClr val="accent3">
                  <a:lumMod val="20000"/>
                  <a:lumOff val="80000"/>
                </a:schemeClr>
              </a:gs>
              <a:gs pos="100000">
                <a:schemeClr val="accent3">
                  <a:lumMod val="60000"/>
                  <a:lumOff val="40000"/>
                </a:schemeClr>
              </a:gs>
            </a:gsLst>
            <a:lin ang="18900000" scaled="1"/>
          </a:gradFill>
          <a:ln w="12700" cmpd="sng">
            <a:solidFill>
              <a:schemeClr val="accent3">
                <a:lumMod val="60000"/>
                <a:lumOff val="40000"/>
              </a:schemeClr>
            </a:solidFill>
            <a:prstDash val="solid"/>
            <a:round/>
            <a:headEnd/>
            <a:tailEnd/>
          </a:ln>
          <a:effectLst>
            <a:outerShdw dist="28398" dir="3806097" algn="ctr" rotWithShape="0">
              <a:schemeClr val="accent3">
                <a:lumMod val="50000"/>
                <a:lumOff val="0"/>
                <a:alpha val="50000"/>
              </a:schemeClr>
            </a:outerShdw>
          </a:effectLst>
        </p:spPr>
        <p:txBody>
          <a:bodyPr rot="0" vert="horz" wrap="square" lIns="91440" tIns="45720" rIns="91440" bIns="45720" anchor="t" anchorCtr="0" upright="1">
            <a:noAutofit/>
          </a:bodyPr>
          <a:lstStyle/>
          <a:p>
            <a:pPr marL="0" marR="0" algn="r" rtl="1">
              <a:lnSpc>
                <a:spcPct val="115000"/>
              </a:lnSpc>
              <a:spcBef>
                <a:spcPts val="0"/>
              </a:spcBef>
              <a:spcAft>
                <a:spcPts val="1000"/>
              </a:spcAft>
            </a:pPr>
            <a:r>
              <a:rPr lang="ar-IQ" sz="2000" b="1" dirty="0">
                <a:effectLst/>
                <a:latin typeface="Calibri"/>
                <a:ea typeface="Times New Roman"/>
                <a:cs typeface="Arial"/>
              </a:rPr>
              <a:t>عنوان البحث</a:t>
            </a:r>
            <a:r>
              <a:rPr lang="en-US" sz="2000" b="1" dirty="0">
                <a:effectLst/>
                <a:latin typeface="Calibri"/>
                <a:ea typeface="Times New Roman"/>
                <a:cs typeface="Arial"/>
              </a:rPr>
              <a:t>:</a:t>
            </a:r>
            <a:endParaRPr lang="en-US" sz="1600" dirty="0">
              <a:effectLst/>
              <a:latin typeface="Calibri"/>
              <a:ea typeface="Times New Roman"/>
              <a:cs typeface="Arial"/>
            </a:endParaRPr>
          </a:p>
          <a:p>
            <a:pPr marL="0" marR="0" algn="ctr" rtl="1">
              <a:lnSpc>
                <a:spcPct val="115000"/>
              </a:lnSpc>
              <a:spcBef>
                <a:spcPts val="0"/>
              </a:spcBef>
              <a:spcAft>
                <a:spcPts val="1000"/>
              </a:spcAft>
            </a:pPr>
            <a:r>
              <a:rPr lang="ar-IQ" sz="3600" dirty="0">
                <a:effectLst/>
                <a:latin typeface="Calibri"/>
                <a:ea typeface="Times New Roman"/>
                <a:cs typeface="Arial"/>
              </a:rPr>
              <a:t>صيانة وتأهيل جهاز اختبار الانضغاط والانحناء </a:t>
            </a:r>
            <a:endParaRPr lang="en-US" sz="1600" dirty="0">
              <a:effectLst/>
              <a:latin typeface="Calibri"/>
              <a:ea typeface="Times New Roman"/>
              <a:cs typeface="Arial"/>
            </a:endParaRPr>
          </a:p>
        </p:txBody>
      </p:sp>
      <p:sp>
        <p:nvSpPr>
          <p:cNvPr id="5" name="AutoShape 3"/>
          <p:cNvSpPr>
            <a:spLocks noChangeArrowheads="1"/>
          </p:cNvSpPr>
          <p:nvPr/>
        </p:nvSpPr>
        <p:spPr bwMode="auto">
          <a:xfrm>
            <a:off x="685800" y="228600"/>
            <a:ext cx="1548765" cy="1458595"/>
          </a:xfrm>
          <a:prstGeom prst="roundRect">
            <a:avLst>
              <a:gd name="adj" fmla="val 16667"/>
            </a:avLst>
          </a:prstGeom>
          <a:gradFill rotWithShape="0">
            <a:gsLst>
              <a:gs pos="0">
                <a:schemeClr val="accent2">
                  <a:lumMod val="60000"/>
                  <a:lumOff val="40000"/>
                </a:schemeClr>
              </a:gs>
              <a:gs pos="50000">
                <a:schemeClr val="accent2">
                  <a:lumMod val="20000"/>
                  <a:lumOff val="80000"/>
                </a:schemeClr>
              </a:gs>
              <a:gs pos="100000">
                <a:schemeClr val="accent2">
                  <a:lumMod val="60000"/>
                  <a:lumOff val="40000"/>
                </a:schemeClr>
              </a:gs>
            </a:gsLst>
            <a:lin ang="18900000" scaled="1"/>
          </a:gradFill>
          <a:ln w="12700" cmpd="sng">
            <a:solidFill>
              <a:schemeClr val="accent2">
                <a:lumMod val="60000"/>
                <a:lumOff val="40000"/>
              </a:schemeClr>
            </a:solidFill>
            <a:prstDash val="solid"/>
            <a:round/>
            <a:headEnd/>
            <a:tailEnd/>
          </a:ln>
          <a:effectLst>
            <a:outerShdw dist="28398" dir="3806097" algn="ctr" rotWithShape="0">
              <a:schemeClr val="accent2">
                <a:lumMod val="50000"/>
                <a:lumOff val="0"/>
                <a:alpha val="50000"/>
              </a:schemeClr>
            </a:outerShdw>
          </a:effectLst>
        </p:spPr>
        <p:txBody>
          <a:bodyPr rot="0" vert="horz" wrap="square" lIns="91440" tIns="45720" rIns="91440" bIns="45720" anchor="t" anchorCtr="0" upright="1">
            <a:noAutofit/>
          </a:bodyPr>
          <a:lstStyle/>
          <a:p>
            <a:pPr marL="0" marR="0" algn="r" rtl="0">
              <a:lnSpc>
                <a:spcPct val="115000"/>
              </a:lnSpc>
              <a:spcBef>
                <a:spcPts val="0"/>
              </a:spcBef>
              <a:spcAft>
                <a:spcPts val="1000"/>
              </a:spcAft>
            </a:pPr>
            <a:endParaRPr lang="en-US" sz="1100">
              <a:effectLst/>
              <a:latin typeface="Calibri"/>
              <a:ea typeface="Times New Roman"/>
              <a:cs typeface="Arial"/>
            </a:endParaRPr>
          </a:p>
        </p:txBody>
      </p:sp>
      <p:pic>
        <p:nvPicPr>
          <p:cNvPr id="6" name="صورة 5" descr="C:\Users\computer\Desktop\images.jpg"/>
          <p:cNvPicPr/>
          <p:nvPr/>
        </p:nvPicPr>
        <p:blipFill>
          <a:blip r:embed="rId2"/>
          <a:srcRect/>
          <a:stretch>
            <a:fillRect/>
          </a:stretch>
        </p:blipFill>
        <p:spPr bwMode="auto">
          <a:xfrm>
            <a:off x="851852" y="381000"/>
            <a:ext cx="1216660" cy="1221105"/>
          </a:xfrm>
          <a:prstGeom prst="rect">
            <a:avLst/>
          </a:prstGeom>
          <a:noFill/>
          <a:ln w="9525">
            <a:noFill/>
            <a:miter lim="800000"/>
            <a:headEnd/>
            <a:tailEnd/>
          </a:ln>
        </p:spPr>
      </p:pic>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IQ"/>
          </a:p>
        </p:txBody>
      </p:sp>
      <p:sp>
        <p:nvSpPr>
          <p:cNvPr id="10" name="Rectangle 6"/>
          <p:cNvSpPr>
            <a:spLocks noChangeArrowheads="1"/>
          </p:cNvSpPr>
          <p:nvPr/>
        </p:nvSpPr>
        <p:spPr bwMode="auto">
          <a:xfrm>
            <a:off x="5105400" y="675382"/>
            <a:ext cx="3733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4483100" algn="l"/>
              </a:tabLst>
            </a:pPr>
            <a:r>
              <a:rPr kumimoji="0" lang="ar-IQ" sz="1600" b="1" i="0" u="none" strike="noStrike" cap="none" normalizeH="0" baseline="0" dirty="0" smtClean="0">
                <a:ln>
                  <a:noFill/>
                </a:ln>
                <a:solidFill>
                  <a:schemeClr val="tx1"/>
                </a:solidFill>
                <a:effectLst/>
                <a:latin typeface="Andalus" pitchFamily="18" charset="-78"/>
                <a:ea typeface="Times New Roman" pitchFamily="18" charset="0"/>
                <a:cs typeface="Andalus" pitchFamily="18" charset="-78"/>
              </a:rPr>
              <a:t>وزارة التعليم العالي والبحث العلمي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4483100" algn="l"/>
              </a:tabLst>
            </a:pPr>
            <a:r>
              <a:rPr kumimoji="0" lang="ar-IQ" sz="1600" b="1" i="0" u="none" strike="noStrike" cap="none" normalizeH="0" baseline="0" dirty="0" smtClean="0">
                <a:ln>
                  <a:noFill/>
                </a:ln>
                <a:solidFill>
                  <a:schemeClr val="tx1"/>
                </a:solidFill>
                <a:effectLst/>
                <a:latin typeface="Andalus" pitchFamily="18" charset="-78"/>
                <a:ea typeface="Times New Roman" pitchFamily="18" charset="0"/>
                <a:cs typeface="Andalus" pitchFamily="18" charset="-78"/>
              </a:rPr>
              <a:t>الجامعة التقنية الوسطى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4483100" algn="l"/>
              </a:tabLst>
            </a:pPr>
            <a:r>
              <a:rPr kumimoji="0" lang="ar-IQ" sz="1600" b="1" i="0" u="none" strike="noStrike" cap="none" normalizeH="0" baseline="0" dirty="0" smtClean="0">
                <a:ln>
                  <a:noFill/>
                </a:ln>
                <a:solidFill>
                  <a:schemeClr val="tx1"/>
                </a:solidFill>
                <a:effectLst/>
                <a:latin typeface="Andalus" pitchFamily="18" charset="-78"/>
                <a:ea typeface="Times New Roman" pitchFamily="18" charset="0"/>
                <a:cs typeface="Andalus" pitchFamily="18" charset="-78"/>
              </a:rPr>
              <a:t>المعهد التقني / كوت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4483100" algn="l"/>
              </a:tabLst>
            </a:pPr>
            <a:r>
              <a:rPr kumimoji="0" lang="ar-IQ" sz="1600" b="0" i="0" u="none" strike="noStrike" cap="none" normalizeH="0" baseline="0" dirty="0" smtClean="0">
                <a:ln>
                  <a:noFill/>
                </a:ln>
                <a:solidFill>
                  <a:schemeClr val="tx1"/>
                </a:solidFill>
                <a:effectLst/>
                <a:latin typeface="Andalus" pitchFamily="18" charset="-78"/>
                <a:ea typeface="Times New Roman" pitchFamily="18" charset="0"/>
                <a:cs typeface="Andalus" pitchFamily="18" charset="-78"/>
              </a:rPr>
              <a:t>قسم </a:t>
            </a:r>
            <a:r>
              <a:rPr kumimoji="0" lang="ar-IQ" sz="1600" b="1" i="0" u="none" strike="noStrike" cap="none" normalizeH="0" baseline="0" dirty="0" smtClean="0">
                <a:ln>
                  <a:noFill/>
                </a:ln>
                <a:solidFill>
                  <a:schemeClr val="tx1"/>
                </a:solidFill>
                <a:effectLst/>
                <a:latin typeface="Andalus" pitchFamily="18" charset="-78"/>
                <a:ea typeface="Times New Roman" pitchFamily="18" charset="0"/>
                <a:cs typeface="Andalus" pitchFamily="18" charset="-78"/>
              </a:rPr>
              <a:t>تقنيات ميكانيك القدرة/ فرع السيارات  </a:t>
            </a:r>
            <a:endParaRPr kumimoji="0" lang="ar-IQ"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10"/>
          <p:cNvSpPr/>
          <p:nvPr/>
        </p:nvSpPr>
        <p:spPr>
          <a:xfrm>
            <a:off x="381000" y="3886200"/>
            <a:ext cx="8458200" cy="2862322"/>
          </a:xfrm>
          <a:prstGeom prst="rect">
            <a:avLst/>
          </a:prstGeom>
        </p:spPr>
        <p:txBody>
          <a:bodyPr wrap="square">
            <a:spAutoFit/>
          </a:bodyPr>
          <a:lstStyle/>
          <a:p>
            <a:pPr algn="ctr"/>
            <a:r>
              <a:rPr lang="ar-IQ" dirty="0"/>
              <a:t>يعد كجزء من متطلبات نيل شهادة الدبلوم التقني في تقنيات ميكانيك القدرة/ فرع السيارات  </a:t>
            </a:r>
            <a:endParaRPr lang="en-US" dirty="0"/>
          </a:p>
          <a:p>
            <a:pPr algn="ctr"/>
            <a:r>
              <a:rPr lang="ar-IQ" dirty="0"/>
              <a:t>للعام الدراسي 2023-2024</a:t>
            </a:r>
            <a:endParaRPr lang="en-US" dirty="0"/>
          </a:p>
          <a:p>
            <a:pPr algn="ctr"/>
            <a:r>
              <a:rPr lang="ar-IQ" b="1" dirty="0"/>
              <a:t>مقدم من </a:t>
            </a:r>
            <a:r>
              <a:rPr lang="ar-IQ" b="1" dirty="0" smtClean="0"/>
              <a:t>الطلاب</a:t>
            </a:r>
            <a:endParaRPr lang="en-US" dirty="0"/>
          </a:p>
          <a:p>
            <a:pPr algn="ctr"/>
            <a:r>
              <a:rPr lang="ar-IQ" dirty="0"/>
              <a:t>علي ثامر طعمة </a:t>
            </a:r>
            <a:endParaRPr lang="en-US" dirty="0"/>
          </a:p>
          <a:p>
            <a:pPr algn="ctr"/>
            <a:r>
              <a:rPr lang="ar-IQ" dirty="0"/>
              <a:t>زهراء كريم خضير </a:t>
            </a:r>
            <a:endParaRPr lang="en-US" dirty="0"/>
          </a:p>
          <a:p>
            <a:pPr algn="ctr"/>
            <a:r>
              <a:rPr lang="ar-IQ" dirty="0"/>
              <a:t>كرار حليم </a:t>
            </a:r>
            <a:endParaRPr lang="en-US" dirty="0"/>
          </a:p>
          <a:p>
            <a:pPr algn="ctr"/>
            <a:r>
              <a:rPr lang="ar-IQ" dirty="0"/>
              <a:t> </a:t>
            </a:r>
            <a:endParaRPr lang="en-US" dirty="0"/>
          </a:p>
          <a:p>
            <a:pPr algn="ctr"/>
            <a:r>
              <a:rPr lang="ar-IQ" b="1" dirty="0"/>
              <a:t>إشراف</a:t>
            </a:r>
            <a:endParaRPr lang="en-US" dirty="0"/>
          </a:p>
          <a:p>
            <a:pPr algn="ctr"/>
            <a:r>
              <a:rPr lang="ar-IQ" b="1" dirty="0"/>
              <a:t> د. عباس ناصر حسين</a:t>
            </a:r>
            <a:endParaRPr lang="en-US" dirty="0"/>
          </a:p>
          <a:p>
            <a:pPr algn="ctr"/>
            <a:r>
              <a:rPr lang="en-US" dirty="0"/>
              <a:t> </a:t>
            </a:r>
          </a:p>
        </p:txBody>
      </p:sp>
    </p:spTree>
    <p:extLst>
      <p:ext uri="{BB962C8B-B14F-4D97-AF65-F5344CB8AC3E}">
        <p14:creationId xmlns:p14="http://schemas.microsoft.com/office/powerpoint/2010/main" val="2349465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4" y="552449"/>
            <a:ext cx="5191125" cy="610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25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304800"/>
            <a:ext cx="8204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4721"/>
          <a:stretch/>
        </p:blipFill>
        <p:spPr bwMode="auto">
          <a:xfrm>
            <a:off x="203281" y="3124200"/>
            <a:ext cx="4448677" cy="355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7695"/>
          <a:stretch/>
        </p:blipFill>
        <p:spPr bwMode="auto">
          <a:xfrm>
            <a:off x="4430713" y="4495800"/>
            <a:ext cx="4103687" cy="162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843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4800"/>
            <a:ext cx="5684837" cy="612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996" b="21542"/>
          <a:stretch/>
        </p:blipFill>
        <p:spPr bwMode="auto">
          <a:xfrm>
            <a:off x="1537835" y="2133600"/>
            <a:ext cx="1351545" cy="13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120" b="42222"/>
          <a:stretch/>
        </p:blipFill>
        <p:spPr bwMode="auto">
          <a:xfrm>
            <a:off x="457200" y="3429000"/>
            <a:ext cx="259251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125" t="75737" r="31749"/>
          <a:stretch/>
        </p:blipFill>
        <p:spPr bwMode="auto">
          <a:xfrm>
            <a:off x="914400" y="4876800"/>
            <a:ext cx="1773675" cy="41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125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503"/>
            <a:ext cx="6553200" cy="634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5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34369"/>
            <a:ext cx="7543799" cy="569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09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8101954" cy="570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63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0"/>
            <a:ext cx="4648200" cy="486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220" y="4939295"/>
            <a:ext cx="4581380" cy="19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75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143000"/>
            <a:ext cx="6680200" cy="48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25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19" y="762000"/>
            <a:ext cx="734142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701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684837"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678253"/>
            <a:ext cx="3124200" cy="410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40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09600" y="914401"/>
            <a:ext cx="8229600" cy="4418517"/>
          </a:xfrm>
          <a:prstGeom prst="rect">
            <a:avLst/>
          </a:prstGeom>
        </p:spPr>
        <p:txBody>
          <a:bodyPr wrap="square">
            <a:spAutoFit/>
          </a:bodyPr>
          <a:lstStyle/>
          <a:p>
            <a:pPr algn="just">
              <a:lnSpc>
                <a:spcPct val="200000"/>
              </a:lnSpc>
            </a:pPr>
            <a:r>
              <a:rPr lang="ar-SA" sz="2400" b="1" dirty="0" smtClean="0"/>
              <a:t>1</a:t>
            </a:r>
            <a:r>
              <a:rPr lang="ar-SA" sz="2400" b="1" dirty="0"/>
              <a:t>. المستخلص</a:t>
            </a:r>
            <a:endParaRPr lang="en-US" sz="2400" dirty="0"/>
          </a:p>
          <a:p>
            <a:pPr algn="just">
              <a:lnSpc>
                <a:spcPct val="200000"/>
              </a:lnSpc>
            </a:pPr>
            <a:r>
              <a:rPr lang="ar-IQ" sz="2400" dirty="0"/>
              <a:t>نظرا لأهمية اختبار الثني (</a:t>
            </a:r>
            <a:r>
              <a:rPr lang="en-US" sz="2400" dirty="0"/>
              <a:t>Bending Test</a:t>
            </a:r>
            <a:r>
              <a:rPr lang="ar-IQ" sz="2400" dirty="0"/>
              <a:t>) في الاعمال الميكانيكية وطرق فحصها لهذا جاء مشروعنا هذا ليتحدث عن صيانة وتأهيل مكبس هيدروليكي متروك وتحويله الى الة خاصة باختبار الثني مع اضافة قالب خاص بهذا الاختبار وامكانية تغيره حسب الحاجة حيث ان جميع اعمال الصيانة الخاصة بذلك تتم في وحدة المعامل والورش التابعة للمعهد التقني </a:t>
            </a:r>
            <a:r>
              <a:rPr lang="en-US" sz="2400" dirty="0"/>
              <a:t>/</a:t>
            </a:r>
            <a:r>
              <a:rPr lang="ar-IQ" sz="2400" dirty="0"/>
              <a:t>كوت او في ورش صناعية خاصة.</a:t>
            </a:r>
            <a:endParaRPr lang="en-US" sz="2400" dirty="0"/>
          </a:p>
        </p:txBody>
      </p:sp>
    </p:spTree>
    <p:extLst>
      <p:ext uri="{BB962C8B-B14F-4D97-AF65-F5344CB8AC3E}">
        <p14:creationId xmlns:p14="http://schemas.microsoft.com/office/powerpoint/2010/main" val="4156652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73234"/>
            <a:ext cx="6465887" cy="619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68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6425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34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0" y="228600"/>
            <a:ext cx="84582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50000"/>
              </a:lnSpc>
              <a:spcBef>
                <a:spcPct val="0"/>
              </a:spcBef>
              <a:spcAft>
                <a:spcPct val="0"/>
              </a:spcAft>
              <a:buClrTx/>
              <a:buSzTx/>
              <a:buFontTx/>
              <a:buNone/>
              <a:tabLst/>
            </a:pPr>
            <a:r>
              <a:rPr kumimoji="0" lang="ar-IQ" sz="2800" b="1" i="0" strike="noStrike" cap="none" normalizeH="0" baseline="0" dirty="0" smtClean="0">
                <a:ln>
                  <a:noFill/>
                </a:ln>
                <a:solidFill>
                  <a:schemeClr val="tx1"/>
                </a:solidFill>
                <a:effectLst/>
                <a:latin typeface="Calibri" pitchFamily="34" charset="0"/>
                <a:ea typeface="Times New Roman" pitchFamily="18" charset="0"/>
                <a:cs typeface="Arial" pitchFamily="34" charset="0"/>
              </a:rPr>
              <a:t>. الجانب العملي</a:t>
            </a:r>
            <a:endParaRPr kumimoji="0" lang="en-US" sz="9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ar-IQ" sz="2400" b="1" i="0" strike="noStrike" cap="none" normalizeH="0" baseline="0" dirty="0" smtClean="0">
                <a:ln>
                  <a:noFill/>
                </a:ln>
                <a:solidFill>
                  <a:schemeClr val="tx1"/>
                </a:solidFill>
                <a:effectLst/>
                <a:latin typeface="Calibri" pitchFamily="34" charset="0"/>
                <a:ea typeface="Times New Roman" pitchFamily="18" charset="0"/>
                <a:cs typeface="Arial" pitchFamily="34" charset="0"/>
              </a:rPr>
              <a:t>1.4. فكرة المشروع:</a:t>
            </a:r>
            <a:endParaRPr kumimoji="0" lang="en-US" sz="9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ar-IQ" sz="2400" b="0" i="0" strike="noStrike" cap="none" normalizeH="0" baseline="0" dirty="0" smtClean="0">
                <a:ln>
                  <a:noFill/>
                </a:ln>
                <a:solidFill>
                  <a:srgbClr val="000000"/>
                </a:solidFill>
                <a:effectLst/>
                <a:latin typeface="Calibri" pitchFamily="34" charset="0"/>
                <a:ea typeface="Times New Roman" pitchFamily="18" charset="0"/>
                <a:cs typeface="Arial" pitchFamily="34" charset="0"/>
              </a:rPr>
              <a:t>الفكرة من المشروع</a:t>
            </a:r>
            <a:r>
              <a:rPr kumimoji="0" lang="ar-IQ" sz="2400" b="0" i="0"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ar-SA" sz="2400" b="0" i="0"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هي اعادة تشغيل مكبس هيدروليكي عاطل الى العمل واجراء بعض التعديلات عليه لاستخدامه في اختبار الثني ومن ثم اكتساب المهارة في التعامل مع جهاز الثني</a:t>
            </a:r>
            <a:r>
              <a:rPr kumimoji="0" lang="ar-SA" sz="2400" b="0" i="0" strike="noStrike" cap="none" normalizeH="0" baseline="0" dirty="0" smtClean="0">
                <a:ln>
                  <a:noFill/>
                </a:ln>
                <a:solidFill>
                  <a:srgbClr val="000000"/>
                </a:solidFill>
                <a:effectLst/>
                <a:latin typeface="Calibri" pitchFamily="34" charset="0"/>
                <a:ea typeface="Times New Roman" pitchFamily="18" charset="0"/>
                <a:cs typeface="Arial" pitchFamily="34" charset="0"/>
              </a:rPr>
              <a:t>.</a:t>
            </a:r>
            <a:endParaRPr kumimoji="0" lang="en-US" sz="900" b="0" i="0" strike="noStrike" cap="none" normalizeH="0" baseline="0" dirty="0" smtClean="0">
              <a:ln>
                <a:noFill/>
              </a:ln>
              <a:solidFill>
                <a:schemeClr val="tx1"/>
              </a:solidFill>
              <a:effectLst/>
              <a:latin typeface="Arial" pitchFamily="34" charset="0"/>
              <a:cs typeface="Arial" pitchFamily="34"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621497"/>
            <a:ext cx="2057400" cy="416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31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28600"/>
            <a:ext cx="8382000" cy="2400657"/>
          </a:xfrm>
          <a:prstGeom prst="rect">
            <a:avLst/>
          </a:prstGeom>
        </p:spPr>
        <p:txBody>
          <a:bodyPr wrap="square">
            <a:spAutoFit/>
          </a:bodyPr>
          <a:lstStyle/>
          <a:p>
            <a:pPr lvl="0" algn="just" eaLnBrk="0" fontAlgn="base" hangingPunct="0">
              <a:lnSpc>
                <a:spcPct val="150000"/>
              </a:lnSpc>
              <a:spcBef>
                <a:spcPct val="0"/>
              </a:spcBef>
              <a:spcAft>
                <a:spcPct val="0"/>
              </a:spcAft>
            </a:pPr>
            <a:r>
              <a:rPr kumimoji="0" lang="ar-IQ" sz="20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2.4. مراحل العمل:</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lnSpc>
                <a:spcPct val="150000"/>
              </a:lnSpc>
              <a:spcBef>
                <a:spcPct val="0"/>
              </a:spcBef>
              <a:spcAft>
                <a:spcPct val="0"/>
              </a:spcAft>
            </a:pPr>
            <a:r>
              <a:rPr kumimoji="0" lang="ar-IQ" sz="20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1.2.4. مرحلة الفحص: بدأنا بفحص الجهاز والكشف عن الاعطال الموجودة فيه حيث وجدنا بان الجهاز يحتوي على الكثير من الاشياء المفقودة وكانت هذهِ الاشياء صعب الحصول عليها ومن هذه الاشياء المكبس والأسطوانة والفاصل (</a:t>
            </a:r>
            <a:r>
              <a:rPr kumimoji="0" lang="ar-IQ" sz="20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الكلج</a:t>
            </a:r>
            <a:r>
              <a:rPr kumimoji="0" lang="ar-IQ" sz="20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والعداد الذي يقيس مدى الضغط داخل الجهاز وفي اليوم التالي ذهبنا الي محافظه بغداد للحصول على الاشياء المفقودة وكما في الصورة ادناه.</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صورة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387" y="2555036"/>
            <a:ext cx="3173413" cy="423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3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457200"/>
            <a:ext cx="8534400" cy="1427635"/>
          </a:xfrm>
          <a:prstGeom prst="rect">
            <a:avLst/>
          </a:prstGeom>
        </p:spPr>
        <p:txBody>
          <a:bodyPr wrap="square">
            <a:spAutoFit/>
          </a:bodyPr>
          <a:lstStyle/>
          <a:p>
            <a:pPr algn="just">
              <a:lnSpc>
                <a:spcPct val="150000"/>
              </a:lnSpc>
            </a:pPr>
            <a:r>
              <a:rPr lang="ar-IQ" sz="2000" dirty="0"/>
              <a:t>2.2.4. مرحله الربط: في هذه المرحلة قد تم الحصول على الاشياء المفقودة وشرائها من المكان المخصص لبيع هذه الاشياء وتمت عملية الربط عن طريق اللحام لجميع جهات الاسطوانة وايضاً ربط </a:t>
            </a:r>
            <a:r>
              <a:rPr lang="ar-IQ" sz="2000" dirty="0" err="1"/>
              <a:t>الكلج</a:t>
            </a:r>
            <a:r>
              <a:rPr lang="ar-IQ" sz="2000" dirty="0"/>
              <a:t> في مكانه المناسب وقد تم التعديل على الجهاز في حاله الربط وكما في الصور ادناه.</a:t>
            </a:r>
            <a:endParaRPr lang="en-US" sz="2000" dirty="0"/>
          </a:p>
        </p:txBody>
      </p:sp>
      <p:pic>
        <p:nvPicPr>
          <p:cNvPr id="3" name="صورة 2"/>
          <p:cNvPicPr/>
          <p:nvPr/>
        </p:nvPicPr>
        <p:blipFill>
          <a:blip r:embed="rId2"/>
          <a:stretch>
            <a:fillRect/>
          </a:stretch>
        </p:blipFill>
        <p:spPr>
          <a:xfrm>
            <a:off x="5562600" y="2209800"/>
            <a:ext cx="2971799" cy="4191000"/>
          </a:xfrm>
          <a:prstGeom prst="rect">
            <a:avLst/>
          </a:prstGeom>
        </p:spPr>
      </p:pic>
      <p:pic>
        <p:nvPicPr>
          <p:cNvPr id="4" name="صورة 3"/>
          <p:cNvPicPr/>
          <p:nvPr/>
        </p:nvPicPr>
        <p:blipFill>
          <a:blip r:embed="rId3"/>
          <a:stretch>
            <a:fillRect/>
          </a:stretch>
        </p:blipFill>
        <p:spPr>
          <a:xfrm>
            <a:off x="914400" y="2209800"/>
            <a:ext cx="3446145" cy="4191000"/>
          </a:xfrm>
          <a:prstGeom prst="rect">
            <a:avLst/>
          </a:prstGeom>
        </p:spPr>
      </p:pic>
    </p:spTree>
    <p:extLst>
      <p:ext uri="{BB962C8B-B14F-4D97-AF65-F5344CB8AC3E}">
        <p14:creationId xmlns:p14="http://schemas.microsoft.com/office/powerpoint/2010/main" val="142499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643116"/>
            <a:ext cx="82296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مرحلة ربط قالب الثني: في هذه المرحلة تم ربط القالب المستخدم في عملية الثني وذلك بعد عمل </a:t>
            </a:r>
            <a:r>
              <a:rPr kumimoji="0" lang="ar-IQ" sz="24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بوشه</a:t>
            </a: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خاصة بماكنة المخرطة تربط بين المكبس والقالب.</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7" name="صورة 11"/>
          <p:cNvPicPr>
            <a:picLocks noChangeAspect="1" noChangeArrowheads="1"/>
          </p:cNvPicPr>
          <p:nvPr/>
        </p:nvPicPr>
        <p:blipFill>
          <a:blip r:embed="rId2" cstate="print">
            <a:extLst>
              <a:ext uri="{28A0092B-C50C-407E-A947-70E740481C1C}">
                <a14:useLocalDpi xmlns:a14="http://schemas.microsoft.com/office/drawing/2010/main" val="0"/>
              </a:ext>
            </a:extLst>
          </a:blip>
          <a:srcRect b="6923"/>
          <a:stretch>
            <a:fillRect/>
          </a:stretch>
        </p:blipFill>
        <p:spPr bwMode="auto">
          <a:xfrm>
            <a:off x="3657600" y="1640532"/>
            <a:ext cx="1997075" cy="41284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482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5612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صورة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57" y="2590800"/>
            <a:ext cx="2436181" cy="3703638"/>
          </a:xfrm>
          <a:prstGeom prst="rect">
            <a:avLst/>
          </a:prstGeom>
          <a:noFill/>
          <a:extLst>
            <a:ext uri="{909E8E84-426E-40DD-AFC4-6F175D3DCCD1}">
              <a14:hiddenFill xmlns:a14="http://schemas.microsoft.com/office/drawing/2010/main">
                <a:solidFill>
                  <a:srgbClr val="FFFFFF"/>
                </a:solidFill>
              </a14:hiddenFill>
            </a:ext>
          </a:extLst>
        </p:spPr>
      </p:pic>
      <p:pic>
        <p:nvPicPr>
          <p:cNvPr id="7169" name="صورة 7"/>
          <p:cNvPicPr>
            <a:picLocks noChangeAspect="1" noChangeArrowheads="1"/>
          </p:cNvPicPr>
          <p:nvPr/>
        </p:nvPicPr>
        <p:blipFill>
          <a:blip r:embed="rId3">
            <a:extLst>
              <a:ext uri="{28A0092B-C50C-407E-A947-70E740481C1C}">
                <a14:useLocalDpi xmlns:a14="http://schemas.microsoft.com/office/drawing/2010/main" val="0"/>
              </a:ext>
            </a:extLst>
          </a:blip>
          <a:srcRect t="22166" b="12334"/>
          <a:stretch>
            <a:fillRect/>
          </a:stretch>
        </p:blipFill>
        <p:spPr bwMode="auto">
          <a:xfrm>
            <a:off x="1600200" y="2590799"/>
            <a:ext cx="2552700" cy="3736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57200" y="563940"/>
            <a:ext cx="8305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مرحلة التشغيل: وبعد عمليه الربط تم العمل على تشغيل الجهاز، وبعد محاولات عديدة تم تشغيل جهاز الثني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Bending</a:t>
            </a: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الذي يستخدم لعمليه الانحناء والثني ولكن كان الجهاز بحاجه الى الهيدروليك فتم اضافة الهيدروليك اليه.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endParaRPr kumimoji="0" lang="ar-IQ"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4"/>
          <p:cNvSpPr>
            <a:spLocks noChangeArrowheads="1"/>
          </p:cNvSpPr>
          <p:nvPr/>
        </p:nvSpPr>
        <p:spPr bwMode="auto">
          <a:xfrm>
            <a:off x="0" y="3017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IQ" sz="1600" b="0"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563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36847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صورة 4"/>
          <p:cNvPicPr>
            <a:picLocks noChangeAspect="1" noChangeArrowheads="1"/>
          </p:cNvPicPr>
          <p:nvPr/>
        </p:nvPicPr>
        <p:blipFill>
          <a:blip r:embed="rId2" cstate="print">
            <a:extLst>
              <a:ext uri="{28A0092B-C50C-407E-A947-70E740481C1C}">
                <a14:useLocalDpi xmlns:a14="http://schemas.microsoft.com/office/drawing/2010/main" val="0"/>
              </a:ext>
            </a:extLst>
          </a:blip>
          <a:srcRect b="10014"/>
          <a:stretch>
            <a:fillRect/>
          </a:stretch>
        </p:blipFill>
        <p:spPr bwMode="auto">
          <a:xfrm>
            <a:off x="6060233" y="1971726"/>
            <a:ext cx="2743200" cy="4194073"/>
          </a:xfrm>
          <a:prstGeom prst="rect">
            <a:avLst/>
          </a:prstGeom>
          <a:noFill/>
          <a:extLst>
            <a:ext uri="{909E8E84-426E-40DD-AFC4-6F175D3DCCD1}">
              <a14:hiddenFill xmlns:a14="http://schemas.microsoft.com/office/drawing/2010/main">
                <a:solidFill>
                  <a:srgbClr val="FFFFFF"/>
                </a:solidFill>
              </a14:hiddenFill>
            </a:ext>
          </a:extLst>
        </p:spPr>
      </p:pic>
      <p:pic>
        <p:nvPicPr>
          <p:cNvPr id="8193" name="صورة 5"/>
          <p:cNvPicPr>
            <a:picLocks noChangeAspect="1" noChangeArrowheads="1"/>
          </p:cNvPicPr>
          <p:nvPr/>
        </p:nvPicPr>
        <p:blipFill>
          <a:blip r:embed="rId3" cstate="print">
            <a:extLst>
              <a:ext uri="{28A0092B-C50C-407E-A947-70E740481C1C}">
                <a14:useLocalDpi xmlns:a14="http://schemas.microsoft.com/office/drawing/2010/main" val="0"/>
              </a:ext>
            </a:extLst>
          </a:blip>
          <a:srcRect b="8258"/>
          <a:stretch>
            <a:fillRect/>
          </a:stretch>
        </p:blipFill>
        <p:spPr bwMode="auto">
          <a:xfrm>
            <a:off x="3256384" y="2209800"/>
            <a:ext cx="2743200" cy="4157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609600" y="578584"/>
            <a:ext cx="8229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IQ"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5.2.4. مرحلة التنظيف والصبغ: تم احضار النفط ليتم غسل الجهاز من بعض الشوائب المتواجدة على اجزائه والتي تصعب من عملية الحركة ومن ثم صبغه ليكون مظهره ملائما.</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4"/>
          <p:cNvSpPr>
            <a:spLocks noChangeArrowheads="1"/>
          </p:cNvSpPr>
          <p:nvPr/>
        </p:nvSpPr>
        <p:spPr bwMode="auto">
          <a:xfrm>
            <a:off x="0" y="4068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IQ" sz="1600" b="0"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776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صورة 6"/>
          <p:cNvPicPr/>
          <p:nvPr/>
        </p:nvPicPr>
        <p:blipFill rotWithShape="1">
          <a:blip r:embed="rId4"/>
          <a:srcRect t="16033"/>
          <a:stretch/>
        </p:blipFill>
        <p:spPr bwMode="auto">
          <a:xfrm>
            <a:off x="228600" y="2657506"/>
            <a:ext cx="2866040" cy="31336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9328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457200"/>
            <a:ext cx="8610600" cy="1140697"/>
          </a:xfrm>
          <a:prstGeom prst="rect">
            <a:avLst/>
          </a:prstGeom>
        </p:spPr>
        <p:txBody>
          <a:bodyPr wrap="square">
            <a:spAutoFit/>
          </a:bodyPr>
          <a:lstStyle/>
          <a:p>
            <a:pPr>
              <a:lnSpc>
                <a:spcPct val="150000"/>
              </a:lnSpc>
            </a:pPr>
            <a:r>
              <a:rPr lang="ar-IQ" sz="2400" dirty="0"/>
              <a:t>6.2.4. مرحله الانجاز: في هذه المرحلة تم انجاز جهاز الثني والذي تم تشغليه وتنفيذ تجربة ثني لقطعة حديد من الصلب وتكللت التجربة بالنجاح.</a:t>
            </a:r>
            <a:endParaRPr lang="en-US" sz="2400" dirty="0"/>
          </a:p>
        </p:txBody>
      </p:sp>
      <p:pic>
        <p:nvPicPr>
          <p:cNvPr id="9218" name="صورة 8"/>
          <p:cNvPicPr>
            <a:picLocks noChangeAspect="1" noChangeArrowheads="1"/>
          </p:cNvPicPr>
          <p:nvPr/>
        </p:nvPicPr>
        <p:blipFill>
          <a:blip r:embed="rId2">
            <a:extLst>
              <a:ext uri="{28A0092B-C50C-407E-A947-70E740481C1C}">
                <a14:useLocalDpi xmlns:a14="http://schemas.microsoft.com/office/drawing/2010/main" val="0"/>
              </a:ext>
            </a:extLst>
          </a:blip>
          <a:srcRect b="12897"/>
          <a:stretch>
            <a:fillRect/>
          </a:stretch>
        </p:blipFill>
        <p:spPr bwMode="auto">
          <a:xfrm>
            <a:off x="6172200" y="1828800"/>
            <a:ext cx="2446338" cy="4732338"/>
          </a:xfrm>
          <a:prstGeom prst="rect">
            <a:avLst/>
          </a:prstGeom>
          <a:noFill/>
          <a:extLst>
            <a:ext uri="{909E8E84-426E-40DD-AFC4-6F175D3DCCD1}">
              <a14:hiddenFill xmlns:a14="http://schemas.microsoft.com/office/drawing/2010/main">
                <a:solidFill>
                  <a:srgbClr val="FFFFFF"/>
                </a:solidFill>
              </a14:hiddenFill>
            </a:ext>
          </a:extLst>
        </p:spPr>
      </p:pic>
      <p:pic>
        <p:nvPicPr>
          <p:cNvPr id="9217" name="صورة 10"/>
          <p:cNvPicPr>
            <a:picLocks noChangeAspect="1" noChangeArrowheads="1"/>
          </p:cNvPicPr>
          <p:nvPr/>
        </p:nvPicPr>
        <p:blipFill>
          <a:blip r:embed="rId3">
            <a:extLst>
              <a:ext uri="{28A0092B-C50C-407E-A947-70E740481C1C}">
                <a14:useLocalDpi xmlns:a14="http://schemas.microsoft.com/office/drawing/2010/main" val="0"/>
              </a:ext>
            </a:extLst>
          </a:blip>
          <a:srcRect t="28114"/>
          <a:stretch>
            <a:fillRect/>
          </a:stretch>
        </p:blipFill>
        <p:spPr bwMode="auto">
          <a:xfrm>
            <a:off x="1616075" y="1827570"/>
            <a:ext cx="2955925" cy="47164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IQ" sz="1600" b="1"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5189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IQ" sz="1600" b="1"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IQ" sz="1600" b="1"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2391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57200" y="1278114"/>
            <a:ext cx="8305800" cy="2608086"/>
          </a:xfrm>
          <a:prstGeom prst="rect">
            <a:avLst/>
          </a:prstGeom>
        </p:spPr>
        <p:txBody>
          <a:bodyPr wrap="square">
            <a:spAutoFit/>
          </a:bodyPr>
          <a:lstStyle/>
          <a:p>
            <a:pPr algn="just">
              <a:lnSpc>
                <a:spcPct val="150000"/>
              </a:lnSpc>
            </a:pPr>
            <a:r>
              <a:rPr lang="ar-IQ" sz="2800" b="1" dirty="0"/>
              <a:t>5. الخلاصة</a:t>
            </a:r>
            <a:endParaRPr lang="en-US" sz="2800" dirty="0"/>
          </a:p>
          <a:p>
            <a:pPr algn="just">
              <a:lnSpc>
                <a:spcPct val="150000"/>
              </a:lnSpc>
            </a:pPr>
            <a:r>
              <a:rPr lang="ar-IQ" sz="2800" b="1" dirty="0"/>
              <a:t> </a:t>
            </a:r>
            <a:r>
              <a:rPr lang="ar-IQ" sz="2800" dirty="0" smtClean="0"/>
              <a:t>تم </a:t>
            </a:r>
            <a:r>
              <a:rPr lang="ar-IQ" sz="2800" dirty="0"/>
              <a:t>صيانة وتأهيل مكبس هيدروليكي موجود في وحدة المعامل والورش التابعة للمعهد التقني /كوت ومن ثم الاستفادة منه في اختبارات الثني ومن ثم اضافة قالب ثني في الاعلى وفي الاسفل وامكانية تغيره عند الحاجة.</a:t>
            </a:r>
            <a:endParaRPr lang="en-US" sz="2800" dirty="0"/>
          </a:p>
        </p:txBody>
      </p:sp>
    </p:spTree>
    <p:extLst>
      <p:ext uri="{BB962C8B-B14F-4D97-AF65-F5344CB8AC3E}">
        <p14:creationId xmlns:p14="http://schemas.microsoft.com/office/powerpoint/2010/main" val="101410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1337608"/>
            <a:ext cx="8305800" cy="1938992"/>
          </a:xfrm>
          <a:prstGeom prst="rect">
            <a:avLst/>
          </a:prstGeom>
        </p:spPr>
        <p:txBody>
          <a:bodyPr wrap="square">
            <a:spAutoFit/>
          </a:bodyPr>
          <a:lstStyle/>
          <a:p>
            <a:pPr algn="just"/>
            <a:r>
              <a:rPr lang="ar-SA" sz="2400" b="1" dirty="0"/>
              <a:t>2. الهدف من المشروع:</a:t>
            </a:r>
            <a:endParaRPr lang="en-US" sz="2400" dirty="0"/>
          </a:p>
          <a:p>
            <a:pPr algn="just"/>
            <a:r>
              <a:rPr lang="ar-SA" sz="2400" dirty="0"/>
              <a:t> </a:t>
            </a:r>
            <a:br>
              <a:rPr lang="ar-SA" sz="2400" dirty="0"/>
            </a:br>
            <a:r>
              <a:rPr lang="ar-SA" sz="2400" dirty="0"/>
              <a:t>الهدف من المشروع هو اعادة تشغيل مكبس هيدروليكي عاطل الى العمل واجراء بعض التعديلات عليه لاستخدامه في اختبار الثني ومن ثم اكتساب المهارة في التعامل مع جهاز الثني </a:t>
            </a:r>
            <a:r>
              <a:rPr lang="ar-IQ" sz="2400" dirty="0"/>
              <a:t>.</a:t>
            </a:r>
            <a:endParaRPr lang="en-US" sz="2400" dirty="0"/>
          </a:p>
        </p:txBody>
      </p:sp>
    </p:spTree>
    <p:extLst>
      <p:ext uri="{BB962C8B-B14F-4D97-AF65-F5344CB8AC3E}">
        <p14:creationId xmlns:p14="http://schemas.microsoft.com/office/powerpoint/2010/main" val="216476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367553" y="457200"/>
            <a:ext cx="1984839" cy="461665"/>
          </a:xfrm>
          <a:prstGeom prst="rect">
            <a:avLst/>
          </a:prstGeom>
        </p:spPr>
        <p:txBody>
          <a:bodyPr wrap="none">
            <a:spAutoFit/>
          </a:bodyPr>
          <a:lstStyle/>
          <a:p>
            <a:r>
              <a:rPr lang="ar-SA" sz="2400" b="1" dirty="0"/>
              <a:t>3. الجانب النظري</a:t>
            </a:r>
            <a:endParaRPr lang="en-US" sz="2400" dirty="0"/>
          </a:p>
        </p:txBody>
      </p:sp>
      <p:sp>
        <p:nvSpPr>
          <p:cNvPr id="3" name="مستطيل 2"/>
          <p:cNvSpPr/>
          <p:nvPr/>
        </p:nvSpPr>
        <p:spPr>
          <a:xfrm>
            <a:off x="2286000" y="1066801"/>
            <a:ext cx="6400800" cy="646331"/>
          </a:xfrm>
          <a:prstGeom prst="rect">
            <a:avLst/>
          </a:prstGeom>
        </p:spPr>
        <p:txBody>
          <a:bodyPr wrap="square">
            <a:spAutoFit/>
          </a:bodyPr>
          <a:lstStyle/>
          <a:p>
            <a:r>
              <a:rPr lang="ar-SA" b="1" dirty="0"/>
              <a:t>المقدمــــــــة:</a:t>
            </a:r>
            <a:br>
              <a:rPr lang="ar-SA" b="1" dirty="0"/>
            </a:br>
            <a:endParaRPr lang="ar-IQ" dirty="0"/>
          </a:p>
        </p:txBody>
      </p:sp>
      <p:pic>
        <p:nvPicPr>
          <p:cNvPr id="614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50756" y="1600200"/>
            <a:ext cx="823604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46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2139"/>
          <a:stretch/>
        </p:blipFill>
        <p:spPr bwMode="auto">
          <a:xfrm>
            <a:off x="343797" y="609600"/>
            <a:ext cx="826680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264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95288"/>
            <a:ext cx="7772400" cy="593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97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63" y="1012825"/>
            <a:ext cx="7208837" cy="536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675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3955"/>
            <a:ext cx="7924799" cy="58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79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54586"/>
            <a:ext cx="7543800" cy="572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04954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409</Words>
  <Application>Microsoft Office PowerPoint</Application>
  <PresentationFormat>عرض على الشاشة (3:4)‏</PresentationFormat>
  <Paragraphs>40</Paragraphs>
  <Slides>29</Slides>
  <Notes>0</Notes>
  <HiddenSlides>0</HiddenSlides>
  <MMClips>0</MMClips>
  <ScaleCrop>false</ScaleCrop>
  <HeadingPairs>
    <vt:vector size="4" baseType="variant">
      <vt:variant>
        <vt:lpstr>نسق</vt:lpstr>
      </vt:variant>
      <vt:variant>
        <vt:i4>1</vt:i4>
      </vt:variant>
      <vt:variant>
        <vt:lpstr>عناوين الشرائح</vt:lpstr>
      </vt:variant>
      <vt:variant>
        <vt:i4>29</vt:i4>
      </vt:variant>
    </vt:vector>
  </HeadingPairs>
  <TitlesOfParts>
    <vt:vector size="30"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DR.Ahmed Saker 2o1O</dc:creator>
  <cp:lastModifiedBy>المظلة</cp:lastModifiedBy>
  <cp:revision>4</cp:revision>
  <dcterms:created xsi:type="dcterms:W3CDTF">2024-04-28T08:14:18Z</dcterms:created>
  <dcterms:modified xsi:type="dcterms:W3CDTF">2024-04-28T10:31:48Z</dcterms:modified>
</cp:coreProperties>
</file>